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9" r:id="rId4"/>
  </p:sldMasterIdLst>
  <p:notesMasterIdLst>
    <p:notesMasterId r:id="rId19"/>
  </p:notesMasterIdLst>
  <p:handoutMasterIdLst>
    <p:handoutMasterId r:id="rId20"/>
  </p:handoutMasterIdLst>
  <p:sldIdLst>
    <p:sldId id="427" r:id="rId5"/>
    <p:sldId id="428" r:id="rId6"/>
    <p:sldId id="333" r:id="rId7"/>
    <p:sldId id="430" r:id="rId8"/>
    <p:sldId id="442" r:id="rId9"/>
    <p:sldId id="433" r:id="rId10"/>
    <p:sldId id="431" r:id="rId11"/>
    <p:sldId id="436" r:id="rId12"/>
    <p:sldId id="440" r:id="rId13"/>
    <p:sldId id="435" r:id="rId14"/>
    <p:sldId id="439" r:id="rId15"/>
    <p:sldId id="434" r:id="rId16"/>
    <p:sldId id="437" r:id="rId17"/>
    <p:sldId id="44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ovington, Darlene M" initials="DMC" lastIdx="2" clrIdx="0"/>
  <p:cmAuthor id="1" name="Max Kattan" initials="MK" lastIdx="5" clrIdx="1">
    <p:extLst>
      <p:ext uri="{19B8F6BF-5375-455C-9EA6-DF929625EA0E}">
        <p15:presenceInfo xmlns:p15="http://schemas.microsoft.com/office/powerpoint/2012/main" userId="S::mkattan@attain.com::3c95171f-1b52-4298-80ca-ac1f3fe4ca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82B0"/>
    <a:srgbClr val="FF9900"/>
    <a:srgbClr val="E4981C"/>
    <a:srgbClr val="EAF2FA"/>
    <a:srgbClr val="0CE3E6"/>
    <a:srgbClr val="C3092B"/>
    <a:srgbClr val="E21D38"/>
    <a:srgbClr val="E8EDF1"/>
    <a:srgbClr val="EFEFEF"/>
    <a:srgbClr val="4D54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3AE9F-3046-B000-C0B1-0913C99AE4A1}" v="1" dt="2021-02-23T17:51:37.532"/>
    <p1510:client id="{8D2846FC-A007-CDE9-1D8A-1536FC6FEBDC}" v="1" dt="2021-03-18T18:22:26.832"/>
  </p1510:revLst>
</p1510:revInfo>
</file>

<file path=ppt/tableStyles.xml><?xml version="1.0" encoding="utf-8"?>
<a:tblStyleLst xmlns:a="http://schemas.openxmlformats.org/drawingml/2006/main" def="{00A15C55-8517-42AA-B614-E9B94910E393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2" autoAdjust="0"/>
    <p:restoredTop sz="94723" autoAdjust="0"/>
  </p:normalViewPr>
  <p:slideViewPr>
    <p:cSldViewPr snapToGrid="0">
      <p:cViewPr varScale="1">
        <p:scale>
          <a:sx n="76" d="100"/>
          <a:sy n="76" d="100"/>
        </p:scale>
        <p:origin x="62" y="2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273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406"/>
    </p:cViewPr>
  </p:sorterViewPr>
  <p:notesViewPr>
    <p:cSldViewPr snapToGrid="0">
      <p:cViewPr>
        <p:scale>
          <a:sx n="90" d="100"/>
          <a:sy n="90" d="100"/>
        </p:scale>
        <p:origin x="2539" y="-365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cobine K. Ntchangouo" userId="S::ykntchangouo@attain.com::39712009-4021-41c4-b930-8375d8f0120c" providerId="AD" clId="Web-{8D2846FC-A007-CDE9-1D8A-1536FC6FEBDC}"/>
    <pc:docChg chg="modSld">
      <pc:chgData name="Yacobine K. Ntchangouo" userId="S::ykntchangouo@attain.com::39712009-4021-41c4-b930-8375d8f0120c" providerId="AD" clId="Web-{8D2846FC-A007-CDE9-1D8A-1536FC6FEBDC}" dt="2021-03-18T18:22:26.832" v="0" actId="14100"/>
      <pc:docMkLst>
        <pc:docMk/>
      </pc:docMkLst>
      <pc:sldChg chg="modSp">
        <pc:chgData name="Yacobine K. Ntchangouo" userId="S::ykntchangouo@attain.com::39712009-4021-41c4-b930-8375d8f0120c" providerId="AD" clId="Web-{8D2846FC-A007-CDE9-1D8A-1536FC6FEBDC}" dt="2021-03-18T18:22:26.832" v="0" actId="14100"/>
        <pc:sldMkLst>
          <pc:docMk/>
          <pc:sldMk cId="4187902044" sldId="433"/>
        </pc:sldMkLst>
        <pc:picChg chg="mod">
          <ac:chgData name="Yacobine K. Ntchangouo" userId="S::ykntchangouo@attain.com::39712009-4021-41c4-b930-8375d8f0120c" providerId="AD" clId="Web-{8D2846FC-A007-CDE9-1D8A-1536FC6FEBDC}" dt="2021-03-18T18:22:26.832" v="0" actId="14100"/>
          <ac:picMkLst>
            <pc:docMk/>
            <pc:sldMk cId="4187902044" sldId="433"/>
            <ac:picMk id="2062" creationId="{C17024C8-7190-454D-9A30-1FADD89098C0}"/>
          </ac:picMkLst>
        </pc:picChg>
      </pc:sldChg>
    </pc:docChg>
  </pc:docChgLst>
  <pc:docChgLst>
    <pc:chgData name="Yacobine K. Ntchangouo" userId="S::ykntchangouo@attain.com::39712009-4021-41c4-b930-8375d8f0120c" providerId="AD" clId="Web-{0723AE9F-3046-B000-C0B1-0913C99AE4A1}"/>
    <pc:docChg chg="sldOrd">
      <pc:chgData name="Yacobine K. Ntchangouo" userId="S::ykntchangouo@attain.com::39712009-4021-41c4-b930-8375d8f0120c" providerId="AD" clId="Web-{0723AE9F-3046-B000-C0B1-0913C99AE4A1}" dt="2021-02-23T17:51:37.532" v="0"/>
      <pc:docMkLst>
        <pc:docMk/>
      </pc:docMkLst>
      <pc:sldChg chg="ord">
        <pc:chgData name="Yacobine K. Ntchangouo" userId="S::ykntchangouo@attain.com::39712009-4021-41c4-b930-8375d8f0120c" providerId="AD" clId="Web-{0723AE9F-3046-B000-C0B1-0913C99AE4A1}" dt="2021-02-23T17:51:37.532" v="0"/>
        <pc:sldMkLst>
          <pc:docMk/>
          <pc:sldMk cId="3621404722" sldId="33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33" y="0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r">
              <a:defRPr sz="1200"/>
            </a:lvl1pPr>
          </a:lstStyle>
          <a:p>
            <a:fld id="{F6834D6F-2B7F-8E49-9DDD-F1F5DFC85BBF}" type="datetimeFigureOut">
              <a:t>3/18/2021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33" y="8842029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r">
              <a:defRPr sz="1200"/>
            </a:lvl1pPr>
          </a:lstStyle>
          <a:p>
            <a:fld id="{6D0CC61B-704D-624C-B566-5D59D2D4153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3" y="0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/>
          <a:lstStyle>
            <a:lvl1pPr algn="r">
              <a:defRPr sz="1200"/>
            </a:lvl1pPr>
          </a:lstStyle>
          <a:p>
            <a:fld id="{D86CCD4C-4562-6E4E-A2EB-925191BB812F}" type="datetimeFigureOut"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698500"/>
            <a:ext cx="62039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08" tIns="46655" rIns="93308" bIns="4665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4"/>
            <a:ext cx="5618480" cy="4189095"/>
          </a:xfrm>
          <a:prstGeom prst="rect">
            <a:avLst/>
          </a:prstGeom>
        </p:spPr>
        <p:txBody>
          <a:bodyPr vert="horz" lIns="93308" tIns="46655" rIns="93308" bIns="46655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3" y="8842029"/>
            <a:ext cx="3043343" cy="465455"/>
          </a:xfrm>
          <a:prstGeom prst="rect">
            <a:avLst/>
          </a:prstGeom>
        </p:spPr>
        <p:txBody>
          <a:bodyPr vert="horz" lIns="93308" tIns="46655" rIns="93308" bIns="46655" rtlCol="0" anchor="b"/>
          <a:lstStyle>
            <a:lvl1pPr algn="r">
              <a:defRPr sz="1200"/>
            </a:lvl1pPr>
          </a:lstStyle>
          <a:p>
            <a:fld id="{BE1F798D-8244-9A4C-8958-1C79B2893E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1F798D-8244-9A4C-8958-1C79B2893E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65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991D1E-20D3-FB48-A37E-683A4031E4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93785" y="0"/>
            <a:ext cx="12442255" cy="6858000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D9A9BC8-3C17-3F49-B200-E594D21EEC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115" y="4754806"/>
            <a:ext cx="6242508" cy="5072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accent4">
                    <a:lumMod val="20000"/>
                    <a:lumOff val="80000"/>
                  </a:schemeClr>
                </a:solidFill>
                <a:latin typeface="Segoe UI Semilight" panose="020B0402040204020203" pitchFamily="34" charset="0"/>
                <a:ea typeface="Open Sans Light" panose="020B0306030504020204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A05573-E39D-0D46-B0A5-9A1EB5D24F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115" y="2997667"/>
            <a:ext cx="6242508" cy="862665"/>
          </a:xfrm>
        </p:spPr>
        <p:txBody>
          <a:bodyPr anchor="ctr" anchorCtr="0">
            <a:noAutofit/>
          </a:bodyPr>
          <a:lstStyle>
            <a:lvl1pPr algn="l">
              <a:defRPr sz="3200"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2BF2F0C-9B2C-5F4E-8EBA-5E1118F058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1115" y="4027924"/>
            <a:ext cx="6242508" cy="641350"/>
          </a:xfrm>
          <a:prstGeom prst="rect">
            <a:avLst/>
          </a:prstGeom>
        </p:spPr>
        <p:txBody>
          <a:bodyPr anchor="ctr"/>
          <a:lstStyle>
            <a:lvl1pPr marL="0" indent="0" algn="l">
              <a:buFont typeface="Arial"/>
              <a:buNone/>
              <a:defRPr>
                <a:solidFill>
                  <a:schemeClr val="accent4"/>
                </a:solidFill>
                <a:latin typeface="Segoe UI Semibold" panose="020B0702040204020203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AEC4B5-F1E7-234D-B00E-F0CB0A352D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81115" y="6183748"/>
            <a:ext cx="1637857" cy="35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34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nimal, fireworks&#10;&#10;Description automatically generated">
            <a:extLst>
              <a:ext uri="{FF2B5EF4-FFF2-40B4-BE49-F238E27FC236}">
                <a16:creationId xmlns:a16="http://schemas.microsoft.com/office/drawing/2014/main" id="{75125D57-234C-B94A-9519-E5FEBD07F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8" r="618"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pic>
        <p:nvPicPr>
          <p:cNvPr id="3" name="Picture 2" descr="A picture containing looking, drawing, clock&#10;&#10;Description automatically generated">
            <a:extLst>
              <a:ext uri="{FF2B5EF4-FFF2-40B4-BE49-F238E27FC236}">
                <a16:creationId xmlns:a16="http://schemas.microsoft.com/office/drawing/2014/main" id="{4A7A4426-B590-794F-AD86-A9B21DF809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02676" y="4004660"/>
            <a:ext cx="5006646" cy="109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09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79803" y="0"/>
            <a:ext cx="11612196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pic>
        <p:nvPicPr>
          <p:cNvPr id="2" name="Picture 1" descr="Logomark Warm Gray.png"/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" y="-804672"/>
            <a:ext cx="11798103" cy="8119872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7926" y="2869328"/>
            <a:ext cx="12192001" cy="1082784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282919" y="2979688"/>
            <a:ext cx="10135093" cy="862665"/>
          </a:xfrm>
        </p:spPr>
        <p:txBody>
          <a:bodyPr anchor="ctr" anchorCtr="0">
            <a:noAutofit/>
          </a:bodyPr>
          <a:lstStyle>
            <a:lvl1pPr>
              <a:defRPr sz="2800" b="0" baseline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3253769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86407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rgbClr val="6C7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1187532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82" y="119991"/>
            <a:ext cx="10588449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7" y="6450696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9" name="Isosceles Triangle 8"/>
            <p:cNvSpPr/>
            <p:nvPr userDrawn="1"/>
          </p:nvSpPr>
          <p:spPr>
            <a:xfrm rot="5400000">
              <a:off x="-1742244" y="418534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121586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over Slide for Colleges and Universiti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3952112"/>
            <a:ext cx="12192000" cy="29058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1282919" y="4929048"/>
            <a:ext cx="8534400" cy="507236"/>
          </a:xfr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  <a:latin typeface="Segoe UI Semilight" panose="020B0402040204020203" pitchFamily="34" charset="0"/>
                <a:ea typeface="Open Sans Light" panose="020B0306030504020204" pitchFamily="34" charset="0"/>
                <a:cs typeface="Segoe UI Semilight" panose="020B0402040204020203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806" y="6093105"/>
            <a:ext cx="3218065" cy="53031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11" y="0"/>
            <a:ext cx="11501120" cy="3950208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17928" y="2869328"/>
            <a:ext cx="12192001" cy="1082784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1282919" y="2979688"/>
            <a:ext cx="10135093" cy="862665"/>
          </a:xfrm>
        </p:spPr>
        <p:txBody>
          <a:bodyPr anchor="ctr" anchorCtr="0">
            <a:noAutofit/>
          </a:bodyPr>
          <a:lstStyle>
            <a:lvl1pPr>
              <a:defRPr sz="2800" b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282700" y="4117975"/>
            <a:ext cx="10134600" cy="641350"/>
          </a:xfrm>
        </p:spPr>
        <p:txBody>
          <a:bodyPr anchor="ctr"/>
          <a:lstStyle>
            <a:lvl1pPr marL="0" indent="0">
              <a:buFont typeface="Arial"/>
              <a:buNone/>
              <a:defRPr>
                <a:solidFill>
                  <a:schemeClr val="accent4"/>
                </a:solidFill>
                <a:latin typeface="Segoe UI Semibold" panose="020B0702040204020203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9" name="Isosceles Triangle 18"/>
            <p:cNvSpPr/>
            <p:nvPr userDrawn="1"/>
          </p:nvSpPr>
          <p:spPr>
            <a:xfrm rot="5400000">
              <a:off x="-1742244" y="3253769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39000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rgbClr val="6C7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187532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83" y="1371600"/>
            <a:ext cx="5036539" cy="4800600"/>
          </a:xfrm>
        </p:spPr>
        <p:txBody>
          <a:bodyPr>
            <a:noAutofit/>
          </a:bodyPr>
          <a:lstStyle>
            <a:lvl1pPr marL="285750" indent="-285750">
              <a:buFontTx/>
              <a:buBlip>
                <a:blip r:embed="rId2"/>
              </a:buBlip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713092" y="1371600"/>
            <a:ext cx="5036539" cy="4800600"/>
          </a:xfrm>
        </p:spPr>
        <p:txBody>
          <a:bodyPr>
            <a:noAutofit/>
          </a:bodyPr>
          <a:lstStyle>
            <a:lvl1pPr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82" y="119991"/>
            <a:ext cx="10588449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418534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8435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rgbClr val="6C7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187532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83" y="1371600"/>
            <a:ext cx="5036539" cy="4800600"/>
          </a:xfrm>
        </p:spPr>
        <p:txBody>
          <a:bodyPr>
            <a:noAutofit/>
          </a:bodyPr>
          <a:lstStyle>
            <a:lvl1pPr marL="285750" indent="-285750">
              <a:buFontTx/>
              <a:buBlip>
                <a:blip r:embed="rId2"/>
              </a:buBlip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713092" y="1371600"/>
            <a:ext cx="5036539" cy="4800600"/>
          </a:xfrm>
        </p:spPr>
        <p:txBody>
          <a:bodyPr>
            <a:noAutofit/>
          </a:bodyPr>
          <a:lstStyle>
            <a:lvl1pPr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82" y="119991"/>
            <a:ext cx="10588449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418534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8092884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rgbClr val="6C73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 userDrawn="1"/>
        </p:nvSpPr>
        <p:spPr>
          <a:xfrm>
            <a:off x="0" y="0"/>
            <a:ext cx="12192000" cy="1187532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1183" y="1371600"/>
            <a:ext cx="5036539" cy="4800600"/>
          </a:xfrm>
        </p:spPr>
        <p:txBody>
          <a:bodyPr>
            <a:noAutofit/>
          </a:bodyPr>
          <a:lstStyle>
            <a:lvl1pPr marL="285750" indent="-285750">
              <a:buFontTx/>
              <a:buBlip>
                <a:blip r:embed="rId2"/>
              </a:buBlip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6713092" y="1371600"/>
            <a:ext cx="5036539" cy="4800600"/>
          </a:xfrm>
        </p:spPr>
        <p:txBody>
          <a:bodyPr>
            <a:noAutofit/>
          </a:bodyPr>
          <a:lstStyle>
            <a:lvl1pPr>
              <a:defRPr sz="18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85800" indent="-231775">
              <a:buFont typeface="Franklin Gothic Book" panose="020B0503020102020204" pitchFamily="34" charset="0"/>
              <a:buChar char="•"/>
              <a:defRPr sz="16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35050" indent="-228600">
              <a:buFont typeface="Franklin Gothic Book" panose="020B0503020102020204" pitchFamily="34" charset="0"/>
              <a:buChar char="—"/>
              <a:defRPr sz="140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182" y="119991"/>
            <a:ext cx="10588449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418534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98875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579802" y="-1"/>
            <a:ext cx="11612199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pic>
        <p:nvPicPr>
          <p:cNvPr id="6" name="Picture 5" descr="Logomark Warm Gray.png"/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-804672"/>
            <a:ext cx="11801856" cy="812245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80782" y="7698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17926" y="2869328"/>
            <a:ext cx="12192001" cy="1082784"/>
          </a:xfrm>
          <a:prstGeom prst="rect">
            <a:avLst/>
          </a:prstGeom>
          <a:solidFill>
            <a:srgbClr val="343855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282919" y="2979688"/>
            <a:ext cx="10135093" cy="862665"/>
          </a:xfrm>
        </p:spPr>
        <p:txBody>
          <a:bodyPr anchor="ctr" anchorCtr="0">
            <a:noAutofit/>
          </a:bodyPr>
          <a:lstStyle>
            <a:lvl1pPr>
              <a:defRPr sz="2800" b="0" baseline="0">
                <a:solidFill>
                  <a:schemeClr val="bg1"/>
                </a:solidFill>
                <a:latin typeface="Rockwell"/>
                <a:cs typeface="Rockwel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rgbClr val="FFFFFF"/>
                </a:solidFill>
              </a:defRPr>
            </a:lvl1pPr>
          </a:lstStyle>
          <a:p>
            <a:fld id="{267AD223-47A6-DE44-961B-16919FB079C2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3" name="Isosceles Triangle 12"/>
            <p:cNvSpPr/>
            <p:nvPr userDrawn="1"/>
          </p:nvSpPr>
          <p:spPr>
            <a:xfrm rot="5400000">
              <a:off x="-1742244" y="3253769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44715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-1"/>
            <a:ext cx="12192000" cy="685800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pic>
        <p:nvPicPr>
          <p:cNvPr id="6" name="Picture 5" descr="Logomark Warm Gray.png"/>
          <p:cNvPicPr>
            <a:picLocks noChangeAspect="1"/>
          </p:cNvPicPr>
          <p:nvPr userDrawn="1"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-804672"/>
            <a:ext cx="11801856" cy="8122455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80782" y="769883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878" y="2788591"/>
            <a:ext cx="10413561" cy="1716083"/>
          </a:xfrm>
          <a:prstGeom prst="rect">
            <a:avLst/>
          </a:prstGeom>
        </p:spPr>
      </p:pic>
      <p:grpSp>
        <p:nvGrpSpPr>
          <p:cNvPr id="9" name="Group 8"/>
          <p:cNvGrpSpPr/>
          <p:nvPr userDrawn="1"/>
        </p:nvGrpSpPr>
        <p:grpSpPr>
          <a:xfrm>
            <a:off x="-18197" y="0"/>
            <a:ext cx="1010137" cy="6858000"/>
            <a:chOff x="-1801505" y="-18281"/>
            <a:chExt cx="757603" cy="6858000"/>
          </a:xfrm>
        </p:grpSpPr>
        <p:sp>
          <p:nvSpPr>
            <p:cNvPr id="10" name="Isosceles Triangle 9"/>
            <p:cNvSpPr/>
            <p:nvPr userDrawn="1"/>
          </p:nvSpPr>
          <p:spPr>
            <a:xfrm rot="5400000">
              <a:off x="-1742244" y="3253769"/>
              <a:ext cx="1082783" cy="313901"/>
            </a:xfrm>
            <a:prstGeom prst="triangle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-1801505" y="-18281"/>
              <a:ext cx="559559" cy="68580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81451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F49D0DE-AD8B-204F-821A-C107D3779644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64" y="1371600"/>
            <a:ext cx="11059167" cy="479145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6D5B23-8A7D-8549-A8BE-4ABC011D468F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91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F49D0DE-AD8B-204F-821A-C107D3779644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464" y="2346726"/>
            <a:ext cx="11059167" cy="381632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6D5B23-8A7D-8549-A8BE-4ABC011D468F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C3FCA9-AD5F-3749-9FC6-04C4BA8914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563" y="1322388"/>
            <a:ext cx="11058525" cy="877601"/>
          </a:xfrm>
          <a:solidFill>
            <a:srgbClr val="EAF2FA"/>
          </a:solidFill>
          <a:effectLst>
            <a:outerShdw dist="63500" dir="10800000" algn="r" rotWithShape="0">
              <a:schemeClr val="accent1">
                <a:lumMod val="75000"/>
                <a:alpha val="99000"/>
              </a:schemeClr>
            </a:outerShdw>
          </a:effectLst>
        </p:spPr>
        <p:txBody>
          <a:bodyPr anchor="ctr">
            <a:noAutofit/>
          </a:bodyPr>
          <a:lstStyle>
            <a:lvl1pPr marL="0" indent="0">
              <a:buNone/>
              <a:defRPr sz="1600"/>
            </a:lvl1pPr>
            <a:lvl2pPr marL="411480" indent="0">
              <a:buNone/>
              <a:defRPr sz="1400"/>
            </a:lvl2pPr>
            <a:lvl3pPr marL="777240" indent="0">
              <a:buNone/>
              <a:defRPr sz="12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479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F49D0DE-AD8B-204F-821A-C107D3779644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76D5B23-8A7D-8549-A8BE-4ABC011D468F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35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7CC387-E375-6B4C-B6AC-4997B8807B57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1175650"/>
            <a:ext cx="12192000" cy="5504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90464" y="1237983"/>
            <a:ext cx="11059167" cy="42386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Font typeface="Arial"/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8B8F2-BB02-E845-AF52-B3596F412760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DCD76A7-A5DE-3349-86D0-B675769FA5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64" y="1858616"/>
            <a:ext cx="11059167" cy="430443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92109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Blank with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7CC387-E375-6B4C-B6AC-4997B8807B57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1175650"/>
            <a:ext cx="12192000" cy="5504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90464" y="1237983"/>
            <a:ext cx="11059167" cy="42386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Font typeface="Arial"/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488B8F2-BB02-E845-AF52-B3596F412760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33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12C6AAE-2A5A-7346-A5D2-AB065347616A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8DE82-9384-CE4A-9212-FBB279B2B0D9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7E4961C-8C83-BF44-B620-C741EA44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DD163CA-449C-B14A-A55B-0A0D98E60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64" y="1371600"/>
            <a:ext cx="5405535" cy="479145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7221FC5-054C-1F4C-AEBB-FD253074889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0904" y="1371600"/>
            <a:ext cx="5405535" cy="4791456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4078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28CE13B-A33A-BB44-A9B8-914A5D12E189}"/>
              </a:ext>
            </a:extLst>
          </p:cNvPr>
          <p:cNvSpPr/>
          <p:nvPr userDrawn="1"/>
        </p:nvSpPr>
        <p:spPr>
          <a:xfrm>
            <a:off x="1" y="1175650"/>
            <a:ext cx="12192000" cy="55040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F676CBF-EFF8-4A41-B6DF-831D4F19E0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90464" y="1237983"/>
            <a:ext cx="11059167" cy="423862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>
              <a:buFont typeface="Arial"/>
              <a:buNone/>
              <a:defRPr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2C6AAE-2A5A-7346-A5D2-AB065347616A}"/>
              </a:ext>
            </a:extLst>
          </p:cNvPr>
          <p:cNvSpPr/>
          <p:nvPr userDrawn="1"/>
        </p:nvSpPr>
        <p:spPr>
          <a:xfrm>
            <a:off x="0" y="-11883"/>
            <a:ext cx="12192000" cy="11875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Segoe UI" panose="020B0502040204020203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1805" y="6467312"/>
            <a:ext cx="732269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267AD223-47A6-DE44-961B-16919FB079C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F8DE82-9384-CE4A-9212-FBB279B2B0D9}"/>
              </a:ext>
            </a:extLst>
          </p:cNvPr>
          <p:cNvCxnSpPr/>
          <p:nvPr userDrawn="1"/>
        </p:nvCxnSpPr>
        <p:spPr>
          <a:xfrm>
            <a:off x="690464" y="1175649"/>
            <a:ext cx="11059167" cy="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E7E4961C-8C83-BF44-B620-C741EA44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464" y="119991"/>
            <a:ext cx="11059167" cy="981684"/>
          </a:xfrm>
        </p:spPr>
        <p:txBody>
          <a:bodyPr>
            <a:noAutofit/>
          </a:bodyPr>
          <a:lstStyle>
            <a:lvl1pPr algn="l">
              <a:defRPr sz="2800">
                <a:solidFill>
                  <a:srgbClr val="FFFFFF"/>
                </a:solidFill>
                <a:latin typeface="Segoe UI Semibold" panose="020B0702040204020203" pitchFamily="34" charset="0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BB264F9-2A8A-3B4B-87C9-4E7280C33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64" y="1858616"/>
            <a:ext cx="5405535" cy="430443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49A003E-8EBD-A747-B67A-02B2B2D79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20904" y="1858616"/>
            <a:ext cx="5405535" cy="4304439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>
              <a:buClr>
                <a:schemeClr val="accent6"/>
              </a:buClr>
              <a:buSzPct val="100000"/>
              <a:buFont typeface="System Font Regular"/>
              <a:buChar char="▸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>
              <a:buFont typeface="System Font Regular"/>
              <a:buChar char="–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>
              <a:buFont typeface="Wingdings" pitchFamily="2" charset="2"/>
              <a:buChar char="§"/>
              <a:defRPr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Open Sans"/>
                <a:cs typeface="Open Sans"/>
              </a:defRPr>
            </a:lvl4pPr>
            <a:lvl5pPr>
              <a:defRPr>
                <a:latin typeface="Open Sans"/>
                <a:cs typeface="Open San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32836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animal, fireworks&#10;&#10;Description automatically generated">
            <a:extLst>
              <a:ext uri="{FF2B5EF4-FFF2-40B4-BE49-F238E27FC236}">
                <a16:creationId xmlns:a16="http://schemas.microsoft.com/office/drawing/2014/main" id="{75125D57-234C-B94A-9519-E5FEBD07F3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18" r="618"/>
          <a:stretch/>
        </p:blipFill>
        <p:spPr>
          <a:xfrm flipH="1">
            <a:off x="0" y="0"/>
            <a:ext cx="12192000" cy="68580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B62888-5424-824D-A829-185988C93B2F}"/>
              </a:ext>
            </a:extLst>
          </p:cNvPr>
          <p:cNvSpPr/>
          <p:nvPr userDrawn="1"/>
        </p:nvSpPr>
        <p:spPr>
          <a:xfrm>
            <a:off x="0" y="3818897"/>
            <a:ext cx="12209929" cy="1082784"/>
          </a:xfrm>
          <a:prstGeom prst="rect">
            <a:avLst/>
          </a:prstGeom>
          <a:solidFill>
            <a:srgbClr val="4D5480">
              <a:alpha val="74902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latin typeface="Open San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2CE045A-46A6-DE46-B993-5B2D893AB2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927" y="3929257"/>
            <a:ext cx="10738074" cy="862665"/>
          </a:xfrm>
        </p:spPr>
        <p:txBody>
          <a:bodyPr anchor="ctr" anchorCtr="0">
            <a:noAutofit/>
          </a:bodyPr>
          <a:lstStyle>
            <a:lvl1pPr>
              <a:defRPr sz="2800" b="0" i="0" baseline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009E14-F81D-1D44-B1AB-D3C03F3623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81115" y="6263624"/>
            <a:ext cx="1274145" cy="27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57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3952" y="274638"/>
            <a:ext cx="10588449" cy="981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3950" y="1600201"/>
            <a:ext cx="10588449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0"/>
          <a:srcRect/>
          <a:stretch/>
        </p:blipFill>
        <p:spPr>
          <a:xfrm>
            <a:off x="10075872" y="6394764"/>
            <a:ext cx="1637857" cy="3597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54851" y="6451145"/>
            <a:ext cx="24822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solidFill>
                  <a:schemeClr val="bg1">
                    <a:lumMod val="65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©2020 Attain,</a:t>
            </a:r>
            <a:r>
              <a:rPr lang="en-US" sz="1000" baseline="0">
                <a:solidFill>
                  <a:schemeClr val="bg1">
                    <a:lumMod val="65000"/>
                  </a:schemeClr>
                </a:solidFill>
                <a:latin typeface="Segoe UI Semilight" panose="020B0402040204020203" pitchFamily="34" charset="0"/>
                <a:ea typeface="Segoe UI" panose="020B0502040204020203" pitchFamily="34" charset="0"/>
                <a:cs typeface="Segoe UI Semilight" panose="020B0402040204020203" pitchFamily="34" charset="0"/>
              </a:rPr>
              <a:t> LLC</a:t>
            </a:r>
            <a:endParaRPr lang="en-US" sz="1000">
              <a:solidFill>
                <a:schemeClr val="bg1">
                  <a:lumMod val="65000"/>
                </a:schemeClr>
              </a:solidFill>
              <a:latin typeface="Segoe UI Semilight" panose="020B0402040204020203" pitchFamily="34" charset="0"/>
              <a:ea typeface="Segoe UI" panose="020B05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25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65" r:id="rId2"/>
    <p:sldLayoutId id="2147483778" r:id="rId3"/>
    <p:sldLayoutId id="2147483767" r:id="rId4"/>
    <p:sldLayoutId id="2147483766" r:id="rId5"/>
    <p:sldLayoutId id="2147483768" r:id="rId6"/>
    <p:sldLayoutId id="2147483769" r:id="rId7"/>
    <p:sldLayoutId id="2147483744" r:id="rId8"/>
    <p:sldLayoutId id="2147483746" r:id="rId9"/>
    <p:sldLayoutId id="2147483763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Segoe UI Semibold" panose="020B0702040204020203" pitchFamily="34" charset="0"/>
          <a:ea typeface="+mj-ea"/>
          <a:cs typeface="Open Sans"/>
        </a:defRPr>
      </a:lvl1pPr>
    </p:titleStyle>
    <p:bodyStyle>
      <a:lvl1pPr marL="274320" indent="-274320" algn="l" defTabSz="457200" rtl="0" eaLnBrk="1" latinLnBrk="0" hangingPunct="1">
        <a:spcBef>
          <a:spcPts val="0"/>
        </a:spcBef>
        <a:spcAft>
          <a:spcPts val="600"/>
        </a:spcAft>
        <a:buClr>
          <a:schemeClr val="accent6"/>
        </a:buClr>
        <a:buSzPct val="100000"/>
        <a:buFont typeface="System Font Regular"/>
        <a:buChar char="▸"/>
        <a:defRPr sz="20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40080" indent="-228600" algn="l" defTabSz="457200" rtl="0" eaLnBrk="1" latinLnBrk="0" hangingPunct="1">
        <a:spcBef>
          <a:spcPts val="0"/>
        </a:spcBef>
        <a:spcAft>
          <a:spcPts val="600"/>
        </a:spcAft>
        <a:buClr>
          <a:srgbClr val="E31837"/>
        </a:buClr>
        <a:buFont typeface="System Font Regular"/>
        <a:buChar char="–"/>
        <a:defRPr sz="18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005840" indent="-228600" algn="l" defTabSz="457200" rtl="0" eaLnBrk="1" latinLnBrk="0" hangingPunct="1">
        <a:spcBef>
          <a:spcPts val="0"/>
        </a:spcBef>
        <a:spcAft>
          <a:spcPts val="600"/>
        </a:spcAft>
        <a:buClr>
          <a:srgbClr val="E31837"/>
        </a:buClr>
        <a:buFont typeface="Wingdings" pitchFamily="2" charset="2"/>
        <a:buChar char="§"/>
        <a:defRPr sz="1600" kern="1200">
          <a:solidFill>
            <a:schemeClr val="tx1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00" indent="-22860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ts val="0"/>
        </a:spcBef>
        <a:spcAft>
          <a:spcPts val="600"/>
        </a:spcAft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ebelorg/RPA-python" TargetMode="External"/><Relationship Id="rId13" Type="http://schemas.openxmlformats.org/officeDocument/2006/relationships/hyperlink" Target="https://becominghuman.ai/a-simple-introduction-to-natural-language-processing-ea66a1747b32" TargetMode="External"/><Relationship Id="rId3" Type="http://schemas.openxmlformats.org/officeDocument/2006/relationships/hyperlink" Target="https://intellipaat.com/mediaFiles/2019/02/RPA-Cheat-Sheet.pdf" TargetMode="External"/><Relationship Id="rId7" Type="http://schemas.openxmlformats.org/officeDocument/2006/relationships/hyperlink" Target="https://github.com/asweigart/pyautogui/" TargetMode="External"/><Relationship Id="rId12" Type="http://schemas.openxmlformats.org/officeDocument/2006/relationships/hyperlink" Target="https://towardsdatascience.com/mouse-movement-modelling-to-predict-online-fraud-873d90b201e2" TargetMode="External"/><Relationship Id="rId2" Type="http://schemas.openxmlformats.org/officeDocument/2006/relationships/hyperlink" Target="https://www.nice.com/rpa/rpa-guide/the-benefits-of-rpa/" TargetMode="External"/><Relationship Id="rId16" Type="http://schemas.openxmlformats.org/officeDocument/2006/relationships/hyperlink" Target="https://machinelearningmastery.com/what-is-computer-vision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blueprism.com/" TargetMode="External"/><Relationship Id="rId11" Type="http://schemas.openxmlformats.org/officeDocument/2006/relationships/hyperlink" Target="https://openai.com/blog/openai-api/" TargetMode="External"/><Relationship Id="rId5" Type="http://schemas.openxmlformats.org/officeDocument/2006/relationships/hyperlink" Target="https://www.uipath.com/" TargetMode="External"/><Relationship Id="rId15" Type="http://schemas.openxmlformats.org/officeDocument/2006/relationships/hyperlink" Target="https://monkeylearn.com/blog/text-classification-vs-text-extraction/" TargetMode="External"/><Relationship Id="rId10" Type="http://schemas.openxmlformats.org/officeDocument/2006/relationships/hyperlink" Target="http://www.uipath.com/" TargetMode="External"/><Relationship Id="rId4" Type="http://schemas.openxmlformats.org/officeDocument/2006/relationships/hyperlink" Target="https://www.automationanywhere.com/" TargetMode="External"/><Relationship Id="rId9" Type="http://schemas.openxmlformats.org/officeDocument/2006/relationships/hyperlink" Target="https://www.aaai.org/ocs/index.php/WS/AAAIW16/paper/viewFile/12661/12436" TargetMode="External"/><Relationship Id="rId14" Type="http://schemas.openxmlformats.org/officeDocument/2006/relationships/hyperlink" Target="https://towardsdatascience.com/a-gentle-introduction-to-ocr-ee1469a201a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0464" y="1371600"/>
            <a:ext cx="11059167" cy="4791456"/>
          </a:xfrm>
        </p:spPr>
        <p:txBody>
          <a:bodyPr>
            <a:normAutofit/>
          </a:bodyPr>
          <a:lstStyle/>
          <a:p>
            <a:r>
              <a:rPr lang="en-US" sz="2800" b="1" dirty="0"/>
              <a:t>Robotic Process Automation</a:t>
            </a:r>
          </a:p>
          <a:p>
            <a:pPr lvl="1"/>
            <a:r>
              <a:rPr lang="en-US" sz="2400" b="1" dirty="0"/>
              <a:t>Automation for business operations across applications</a:t>
            </a:r>
          </a:p>
          <a:p>
            <a:pPr lvl="1"/>
            <a:r>
              <a:rPr lang="en-US" sz="2400" b="1" dirty="0"/>
              <a:t>Software that can use other software so you don’t have to</a:t>
            </a:r>
          </a:p>
          <a:p>
            <a:pPr lvl="2"/>
            <a:r>
              <a:rPr lang="en-US" sz="2000" b="1" dirty="0"/>
              <a:t>Takes care of basic, repetitive tasks</a:t>
            </a:r>
          </a:p>
          <a:p>
            <a:pPr lvl="2"/>
            <a:r>
              <a:rPr lang="en-US" sz="2000" b="1" dirty="0"/>
              <a:t>Works like a digital assistant</a:t>
            </a:r>
          </a:p>
          <a:p>
            <a:pPr lvl="2"/>
            <a:r>
              <a:rPr lang="en-US" sz="2000" b="1" dirty="0"/>
              <a:t>You are already using it (kind of)</a:t>
            </a:r>
            <a:endParaRPr lang="en-US" b="1" dirty="0"/>
          </a:p>
          <a:p>
            <a:pPr lvl="3"/>
            <a:r>
              <a:rPr lang="en-US" sz="1400" b="1" dirty="0"/>
              <a:t>Alexa / Google Assistant </a:t>
            </a:r>
          </a:p>
          <a:p>
            <a:pPr lvl="3"/>
            <a:r>
              <a:rPr lang="en-US" sz="1400" b="1" dirty="0" err="1"/>
              <a:t>ChatOps</a:t>
            </a:r>
            <a:r>
              <a:rPr lang="en-US" sz="1400" b="1" dirty="0"/>
              <a:t> / form letters / automated emails</a:t>
            </a:r>
          </a:p>
          <a:p>
            <a:pPr lvl="3"/>
            <a:r>
              <a:rPr lang="en-US" sz="1400" b="1" dirty="0"/>
              <a:t>Spelling and grammar checkers</a:t>
            </a:r>
          </a:p>
          <a:p>
            <a:pPr lvl="3"/>
            <a:r>
              <a:rPr lang="en-US" sz="1400" b="1" dirty="0"/>
              <a:t>Code generators (RAILS, </a:t>
            </a:r>
            <a:r>
              <a:rPr lang="en-US" sz="1400" b="1" dirty="0" err="1"/>
              <a:t>Initializr</a:t>
            </a:r>
            <a:r>
              <a:rPr lang="en-US" sz="1400" b="1" dirty="0"/>
              <a:t>, </a:t>
            </a:r>
            <a:r>
              <a:rPr lang="en-US" sz="1400" b="1" dirty="0" err="1"/>
              <a:t>etc</a:t>
            </a:r>
            <a:r>
              <a:rPr lang="en-US" sz="1400" b="1" dirty="0"/>
              <a:t>)</a:t>
            </a:r>
          </a:p>
          <a:p>
            <a:pPr lvl="3"/>
            <a:r>
              <a:rPr lang="en-US" sz="1400" b="1" dirty="0"/>
              <a:t>Distributed Tracing (ELK, Splunk)</a:t>
            </a:r>
          </a:p>
          <a:p>
            <a:pPr lvl="3"/>
            <a:r>
              <a:rPr lang="en-US" sz="1400" b="1" dirty="0"/>
              <a:t>Automated ticket booking, change of address, </a:t>
            </a:r>
            <a:r>
              <a:rPr lang="en-US" sz="1400" b="1" dirty="0" err="1"/>
              <a:t>etc</a:t>
            </a:r>
            <a:endParaRPr lang="en-US" sz="1400" b="1" dirty="0"/>
          </a:p>
          <a:p>
            <a:pPr marL="777240" lvl="2" indent="0">
              <a:buNone/>
            </a:pPr>
            <a:endParaRPr lang="en-US" b="1" dirty="0"/>
          </a:p>
          <a:p>
            <a:pPr lvl="2"/>
            <a:endParaRPr lang="en-US" b="1" dirty="0"/>
          </a:p>
          <a:p>
            <a:pPr lvl="1"/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12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Use Case – Natural Language Processing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323E76-1C6D-6B4C-9C79-9BE060FAA323}"/>
              </a:ext>
            </a:extLst>
          </p:cNvPr>
          <p:cNvSpPr/>
          <p:nvPr/>
        </p:nvSpPr>
        <p:spPr>
          <a:xfrm>
            <a:off x="324328" y="1451052"/>
            <a:ext cx="11425303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buClr>
                <a:srgbClr val="E21D38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Natural Language Processing </a:t>
            </a:r>
          </a:p>
          <a:p>
            <a:pPr marL="285750" indent="-285750">
              <a:spcAft>
                <a:spcPts val="600"/>
              </a:spcAft>
              <a:buClr>
                <a:srgbClr val="E21D3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”Understanding" documents from the text along with contextual nuances. NLP can also extract information from the text, as well as categorize and organize the documents.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146" name="Picture 2" descr="Natural Language Toolkit (NLTK) - PRIMO.ai">
            <a:extLst>
              <a:ext uri="{FF2B5EF4-FFF2-40B4-BE49-F238E27FC236}">
                <a16:creationId xmlns:a16="http://schemas.microsoft.com/office/drawing/2014/main" id="{BE3DB9BE-B222-2241-8C94-5E4B67D2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193" y="2659201"/>
            <a:ext cx="6980140" cy="32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C3FA0C0-96AA-F342-9200-16D1882B5128}"/>
              </a:ext>
            </a:extLst>
          </p:cNvPr>
          <p:cNvSpPr/>
          <p:nvPr/>
        </p:nvSpPr>
        <p:spPr>
          <a:xfrm>
            <a:off x="389127" y="3006292"/>
            <a:ext cx="4693066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  <a:buClr>
                <a:srgbClr val="E21D38"/>
              </a:buClr>
              <a:buSzPct val="100000"/>
            </a:pPr>
            <a:r>
              <a:rPr lang="en-US" sz="24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Example Uses:</a:t>
            </a:r>
          </a:p>
          <a:p>
            <a:pPr lvl="0" algn="ctr">
              <a:spcAft>
                <a:spcPts val="600"/>
              </a:spcAft>
              <a:buClr>
                <a:srgbClr val="E21D38"/>
              </a:buClr>
              <a:buSzPct val="100000"/>
            </a:pPr>
            <a:endParaRPr lang="en-US" sz="2000" b="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Automated Reports</a:t>
            </a: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Email Generation</a:t>
            </a: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Chat Bots</a:t>
            </a: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Sentiment Analysis  (+ or -)</a:t>
            </a: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Document Summaries</a:t>
            </a: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Data Entry Validation/Comparison</a:t>
            </a:r>
          </a:p>
        </p:txBody>
      </p:sp>
    </p:spTree>
    <p:extLst>
      <p:ext uri="{BB962C8B-B14F-4D97-AF65-F5344CB8AC3E}">
        <p14:creationId xmlns:p14="http://schemas.microsoft.com/office/powerpoint/2010/main" val="1448313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3E945F1-3AC6-F941-AF2D-055BC58CF8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30" t="23547" r="56187" b="16799"/>
          <a:stretch/>
        </p:blipFill>
        <p:spPr>
          <a:xfrm>
            <a:off x="214648" y="1493661"/>
            <a:ext cx="4052552" cy="51562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Use Case – Task Mining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34C03-D600-2043-974F-29EF91844FAB}"/>
              </a:ext>
            </a:extLst>
          </p:cNvPr>
          <p:cNvSpPr txBox="1"/>
          <p:nvPr/>
        </p:nvSpPr>
        <p:spPr>
          <a:xfrm>
            <a:off x="3958623" y="1493661"/>
            <a:ext cx="76801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Automatically generates an event log for tasks to derive an end-to-end process of a recorded task in a visual workflow for monitoring and analysis.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1948EC-D4B8-BF4D-B38D-47C7CC87B56D}"/>
              </a:ext>
            </a:extLst>
          </p:cNvPr>
          <p:cNvSpPr/>
          <p:nvPr/>
        </p:nvSpPr>
        <p:spPr>
          <a:xfrm>
            <a:off x="4267201" y="2807346"/>
            <a:ext cx="792480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Capture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Clicks, typing, scrolls, user actions, time-stamps and screenshots</a:t>
            </a:r>
          </a:p>
          <a:p>
            <a:pPr lvl="1"/>
            <a:endParaRPr lang="en-US" dirty="0">
              <a:solidFill>
                <a:srgbClr val="000000"/>
              </a:solidFill>
              <a:latin typeface="Inter"/>
            </a:endParaRPr>
          </a:p>
          <a:p>
            <a:pPr marL="342900" indent="-342900">
              <a:buAutoNum type="arabicPeriod"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Add business context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Collect words, numbers and text to contextualize actions</a:t>
            </a:r>
          </a:p>
          <a:p>
            <a:endParaRPr lang="en-US" dirty="0">
              <a:solidFill>
                <a:srgbClr val="000000"/>
              </a:solidFill>
              <a:latin typeface="Inter"/>
            </a:endParaRP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3. Match to business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Add User IDs to recordings to correlate user interactions with sales</a:t>
            </a:r>
          </a:p>
          <a:p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4. Optimize outcomes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Uncover inefficiencies in patterns and optimize productivity</a:t>
            </a:r>
            <a:endParaRPr lang="en-US" dirty="0">
              <a:solidFill>
                <a:srgbClr val="000000"/>
              </a:solidFill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218528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D175CC-129C-5243-8A36-3F91E443A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369" y="4949744"/>
            <a:ext cx="5534361" cy="11064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Plain English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Speech-to-text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GPT-3 language model </a:t>
            </a:r>
            <a:r>
              <a:rPr lang="en-US" dirty="0">
                <a:sym typeface="Wingdings" pitchFamily="2" charset="2"/>
              </a:rPr>
              <a:t> RPA code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D6AF4E-F407-FB4E-B6F9-E6F22BB9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Recent </a:t>
            </a:r>
            <a:r>
              <a:rPr lang="en-US" sz="4000" dirty="0"/>
              <a:t>Advancements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AD-2616-5A44-A5FB-9C2C8F0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B4A5F7-03DA-A343-89A3-44FA4C859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9" y="1656716"/>
            <a:ext cx="5831742" cy="329302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BA77832-70D3-4C8E-BE32-09E7F276FD9B}"/>
              </a:ext>
            </a:extLst>
          </p:cNvPr>
          <p:cNvGrpSpPr/>
          <p:nvPr/>
        </p:nvGrpSpPr>
        <p:grpSpPr>
          <a:xfrm>
            <a:off x="6220047" y="1353712"/>
            <a:ext cx="5790366" cy="4702531"/>
            <a:chOff x="6220047" y="1353712"/>
            <a:chExt cx="5790366" cy="470253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BC12949-656C-E242-B0FE-0B7E12A67959}"/>
                </a:ext>
              </a:extLst>
            </p:cNvPr>
            <p:cNvGrpSpPr/>
            <p:nvPr/>
          </p:nvGrpSpPr>
          <p:grpSpPr>
            <a:xfrm>
              <a:off x="6220047" y="1353712"/>
              <a:ext cx="5790366" cy="2075289"/>
              <a:chOff x="6220047" y="1353712"/>
              <a:chExt cx="5790366" cy="2075289"/>
            </a:xfrm>
          </p:grpSpPr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EA3076B0-37DD-9245-BF53-235ABD4A3F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0556" y="2875751"/>
                <a:ext cx="5534361" cy="5532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System Font Regular"/>
                  <a:buChar char="▸"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640080" indent="-22860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rgbClr val="E31837"/>
                  </a:buClr>
                  <a:buFont typeface="System Font Regular"/>
                  <a:buChar char="–"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2pPr>
                <a:lvl3pPr marL="1005840" indent="-22860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rgbClr val="E31837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/>
                  <a:t>Predictive RPA Solutions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3DF9DD72-82BA-2443-A83E-16E1C00F73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20047" y="1353712"/>
                <a:ext cx="5790366" cy="1522039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644755-E466-F14D-B440-C434BBC65346}"/>
                </a:ext>
              </a:extLst>
            </p:cNvPr>
            <p:cNvGrpSpPr/>
            <p:nvPr/>
          </p:nvGrpSpPr>
          <p:grpSpPr>
            <a:xfrm>
              <a:off x="6440555" y="3513097"/>
              <a:ext cx="5569858" cy="2543146"/>
              <a:chOff x="6440555" y="3513097"/>
              <a:chExt cx="5569858" cy="2543146"/>
            </a:xfrm>
          </p:grpSpPr>
          <p:sp>
            <p:nvSpPr>
              <p:cNvPr id="12" name="Content Placeholder 1">
                <a:extLst>
                  <a:ext uri="{FF2B5EF4-FFF2-40B4-BE49-F238E27FC236}">
                    <a16:creationId xmlns:a16="http://schemas.microsoft.com/office/drawing/2014/main" id="{71FFA957-AE33-014A-8F49-F6262125F23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40555" y="5502993"/>
                <a:ext cx="5534361" cy="5532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74320" indent="-27432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chemeClr val="accent6"/>
                  </a:buClr>
                  <a:buSzPct val="100000"/>
                  <a:buFont typeface="System Font Regular"/>
                  <a:buChar char="▸"/>
                  <a:defRPr sz="2000" kern="1200">
                    <a:solidFill>
                      <a:schemeClr val="tx1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1pPr>
                <a:lvl2pPr marL="640080" indent="-22860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rgbClr val="E31837"/>
                  </a:buClr>
                  <a:buFont typeface="System Font Regular"/>
                  <a:buChar char="–"/>
                  <a:defRPr sz="1800" kern="1200">
                    <a:solidFill>
                      <a:schemeClr val="tx1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2pPr>
                <a:lvl3pPr marL="1005840" indent="-22860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Clr>
                    <a:srgbClr val="E31837"/>
                  </a:buClr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defRPr>
                </a:lvl3pPr>
                <a:lvl4pPr marL="1600200" indent="-22860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Open Sans"/>
                    <a:ea typeface="+mn-ea"/>
                    <a:cs typeface="Open Sans"/>
                  </a:defRPr>
                </a:lvl4pPr>
                <a:lvl5pPr marL="2057400" indent="-228600" algn="l" defTabSz="457200" rtl="0" eaLnBrk="1" latinLnBrk="0" hangingPunct="1">
                  <a:spcBef>
                    <a:spcPts val="0"/>
                  </a:spcBef>
                  <a:spcAft>
                    <a:spcPts val="600"/>
                  </a:spcAft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Open Sans"/>
                    <a:ea typeface="+mn-ea"/>
                    <a:cs typeface="Open Sans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/>
                  <a:t>Combination of Tools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7180A12-8ED3-1148-A929-DD7695856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20913" y="3513097"/>
                <a:ext cx="5189500" cy="190579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584935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BAB60B-94AC-D048-8F84-6DC7C14EC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110" y="1466193"/>
            <a:ext cx="6666777" cy="4791456"/>
          </a:xfrm>
        </p:spPr>
        <p:txBody>
          <a:bodyPr>
            <a:normAutofit/>
          </a:bodyPr>
          <a:lstStyle/>
          <a:p>
            <a:r>
              <a:rPr lang="en-US" b="1" dirty="0"/>
              <a:t>Strengths</a:t>
            </a:r>
          </a:p>
          <a:p>
            <a:pPr lvl="1"/>
            <a:r>
              <a:rPr lang="en-US" dirty="0"/>
              <a:t>Keyboard &amp; Mouse Automation </a:t>
            </a:r>
          </a:p>
          <a:p>
            <a:pPr lvl="1"/>
            <a:r>
              <a:rPr lang="en-US" dirty="0"/>
              <a:t>Freeing up employees, Increase Task Speed </a:t>
            </a:r>
          </a:p>
          <a:p>
            <a:pPr lvl="2"/>
            <a:r>
              <a:rPr lang="en-US" dirty="0"/>
              <a:t>Decrease Hours &amp; Human Error Reduction</a:t>
            </a:r>
          </a:p>
          <a:p>
            <a:pPr lvl="1"/>
            <a:r>
              <a:rPr lang="en-US" dirty="0"/>
              <a:t>Open Source &amp; Proprietary Tools </a:t>
            </a:r>
          </a:p>
          <a:p>
            <a:pPr lvl="2"/>
            <a:r>
              <a:rPr lang="en-US" dirty="0"/>
              <a:t>Low-code &amp; No-Code Options</a:t>
            </a:r>
          </a:p>
          <a:p>
            <a:pPr marL="411480" lvl="1" indent="0">
              <a:buNone/>
            </a:pPr>
            <a:endParaRPr lang="en-US" dirty="0"/>
          </a:p>
          <a:p>
            <a:r>
              <a:rPr lang="en-US" b="1" dirty="0"/>
              <a:t>Limitations</a:t>
            </a:r>
          </a:p>
          <a:p>
            <a:pPr lvl="1"/>
            <a:r>
              <a:rPr lang="en-US" dirty="0"/>
              <a:t>Changing Decisions Without Predefined Rules </a:t>
            </a:r>
          </a:p>
          <a:p>
            <a:pPr lvl="1"/>
            <a:r>
              <a:rPr lang="en-US" dirty="0"/>
              <a:t>Changes in Workflow Requires Human Involvement</a:t>
            </a:r>
          </a:p>
          <a:p>
            <a:pPr lvl="1"/>
            <a:r>
              <a:rPr lang="en-US" dirty="0"/>
              <a:t>Error Magnification </a:t>
            </a:r>
          </a:p>
          <a:p>
            <a:pPr lvl="1"/>
            <a:r>
              <a:rPr lang="en-US" dirty="0"/>
              <a:t>Long-Term Sustainability &amp; Task Maintenance Risk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BBA5CB-EED3-EA43-80C6-A0482747E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Current Strengths &amp; 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A25C45-2242-B343-B8CC-824CAFBDC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026" name="Picture 2" descr="Rpa Robotic Process Automation Android : วิดีโอสต็อก (ปลอดค่าลิขสิทธิ์  100%) 1017917473 | Shutterstock">
            <a:extLst>
              <a:ext uri="{FF2B5EF4-FFF2-40B4-BE49-F238E27FC236}">
                <a16:creationId xmlns:a16="http://schemas.microsoft.com/office/drawing/2014/main" id="{15251541-BE8B-D849-8BA7-363C5D4F9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0" t="1509" r="14060"/>
          <a:stretch/>
        </p:blipFill>
        <p:spPr bwMode="auto">
          <a:xfrm>
            <a:off x="7357241" y="1572610"/>
            <a:ext cx="4764057" cy="371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67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5C1BE-5DA1-AF43-AFB2-86F6F7223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&amp; Resources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81888A-1690-2C42-9542-6B7294D2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F0780E-DC33-1D41-A3DA-E9DD77D48F95}"/>
              </a:ext>
            </a:extLst>
          </p:cNvPr>
          <p:cNvSpPr/>
          <p:nvPr/>
        </p:nvSpPr>
        <p:spPr>
          <a:xfrm>
            <a:off x="324329" y="1283076"/>
            <a:ext cx="11695393" cy="532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RPA Overviews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https://www.nice.com/rpa/rpa-guide/the-benefits-of-rpa/</a:t>
            </a:r>
            <a:r>
              <a:rPr lang="en-US" sz="1200" dirty="0"/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https://intellipaat.com/mediaFiles/2019/02/RPA-Cheat-Sheet.pdf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Corporate Offerings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https://www.automationanywhere.com/</a:t>
            </a:r>
            <a:r>
              <a:rPr lang="en-US" sz="1200" dirty="0"/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https://www.uipath.com/</a:t>
            </a:r>
            <a:r>
              <a:rPr lang="en-US" sz="1200" dirty="0"/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https://www.blueprism.com/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Python Programs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https://github.com/asweigart/pyautogui/</a:t>
            </a:r>
            <a:r>
              <a:rPr lang="en-US" sz="1200" dirty="0"/>
              <a:t> </a:t>
            </a:r>
          </a:p>
          <a:p>
            <a:pPr marL="628650" lvl="1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https://github.com/tebelorg/RPA-python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Summarizing images of graphs: </a:t>
            </a:r>
            <a:r>
              <a:rPr lang="en-US" sz="1200" dirty="0">
                <a:hlinkClick r:id="rId9"/>
              </a:rPr>
              <a:t>https://www.aaai.org/ocs/index.php/WS/AAAIW16/paper/viewFile/12661/12436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Task mining: </a:t>
            </a:r>
            <a:r>
              <a:rPr lang="en-US" sz="1200" dirty="0">
                <a:hlinkClick r:id="rId10"/>
              </a:rPr>
              <a:t>www.Uipath.com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GPT-3: </a:t>
            </a:r>
            <a:r>
              <a:rPr lang="en-US" sz="1200" dirty="0">
                <a:hlinkClick r:id="rId11"/>
              </a:rPr>
              <a:t>https://openai.com/blog/openai-api/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Predicting mouse movements: </a:t>
            </a:r>
            <a:r>
              <a:rPr lang="en-US" sz="1200" dirty="0">
                <a:hlinkClick r:id="rId12"/>
              </a:rPr>
              <a:t>https://towardsdatascience.com/mouse-movement-modelling-to-predict-online-fraud-873d90b201e2</a:t>
            </a:r>
            <a:endParaRPr lang="en-US" sz="1200" dirty="0"/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NLP: </a:t>
            </a:r>
            <a:r>
              <a:rPr lang="en-US" sz="1200" dirty="0">
                <a:hlinkClick r:id="rId13"/>
              </a:rPr>
              <a:t>https://becominghuman.ai/a-simple-introduction-to-natural-language-processing-ea66a1747b32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OCR: </a:t>
            </a:r>
            <a:r>
              <a:rPr lang="en-US" sz="1200" dirty="0">
                <a:hlinkClick r:id="rId14"/>
              </a:rPr>
              <a:t>https://towardsdatascience.com/a-gentle-introduction-to-ocr-ee1469a201aa</a:t>
            </a:r>
            <a:r>
              <a:rPr lang="en-US" sz="1200" dirty="0"/>
              <a:t> 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Text Extraction: </a:t>
            </a:r>
            <a:r>
              <a:rPr lang="en-US" sz="1200" dirty="0">
                <a:hlinkClick r:id="rId15"/>
              </a:rPr>
              <a:t>https://monkeylearn.com/blog/text-classification-vs-text-extraction/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/>
              <a:t>Computer Vision: </a:t>
            </a:r>
            <a:r>
              <a:rPr lang="en-US" sz="1200" dirty="0">
                <a:hlinkClick r:id="rId16"/>
              </a:rPr>
              <a:t>https://machinelearningmastery.com/what-is-computer-vision/</a:t>
            </a:r>
            <a:r>
              <a:rPr lang="en-US" sz="1200" dirty="0"/>
              <a:t>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1570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0464" y="2540978"/>
            <a:ext cx="11059167" cy="3622078"/>
          </a:xfrm>
        </p:spPr>
        <p:txBody>
          <a:bodyPr/>
          <a:lstStyle/>
          <a:p>
            <a:r>
              <a:rPr lang="en-US" b="1" dirty="0"/>
              <a:t>Reduced costs</a:t>
            </a:r>
          </a:p>
          <a:p>
            <a:r>
              <a:rPr lang="en-US" b="1" dirty="0"/>
              <a:t>Improved accuracy </a:t>
            </a:r>
          </a:p>
          <a:p>
            <a:r>
              <a:rPr lang="en-US" b="1" dirty="0"/>
              <a:t>More tasks are open to analytics</a:t>
            </a:r>
          </a:p>
          <a:p>
            <a:r>
              <a:rPr lang="en-US" b="1" dirty="0"/>
              <a:t>Improved employee engagement</a:t>
            </a:r>
          </a:p>
          <a:p>
            <a:r>
              <a:rPr lang="en-US" b="1" dirty="0"/>
              <a:t>Well defined governance agents</a:t>
            </a:r>
          </a:p>
          <a:p>
            <a:r>
              <a:rPr lang="en-US" b="1" dirty="0"/>
              <a:t>Removes pain points from clients and employees</a:t>
            </a:r>
          </a:p>
          <a:p>
            <a:r>
              <a:rPr lang="en-US" b="1" dirty="0"/>
              <a:t>Knowledge is retained within the systems</a:t>
            </a:r>
          </a:p>
          <a:p>
            <a:r>
              <a:rPr lang="en-US" b="1" dirty="0"/>
              <a:t>Reduces burden on IT by using currently installed tools</a:t>
            </a:r>
          </a:p>
          <a:p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pPr lvl="2"/>
            <a:endParaRPr lang="en-US" b="1" dirty="0"/>
          </a:p>
          <a:p>
            <a:pPr lvl="1"/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0463" y="1635369"/>
            <a:ext cx="1105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“The more you automate, the more you can automate” </a:t>
            </a:r>
          </a:p>
          <a:p>
            <a:pPr algn="l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									-- Henry Ford</a:t>
            </a:r>
          </a:p>
        </p:txBody>
      </p:sp>
    </p:spTree>
    <p:extLst>
      <p:ext uri="{BB962C8B-B14F-4D97-AF65-F5344CB8AC3E}">
        <p14:creationId xmlns:p14="http://schemas.microsoft.com/office/powerpoint/2010/main" val="344439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RPA: An Overview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3551A7-04CF-A047-8E48-A447383C86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U.S. Securities and Exchange Commission </a:t>
            </a:r>
          </a:p>
        </p:txBody>
      </p:sp>
    </p:spTree>
    <p:extLst>
      <p:ext uri="{BB962C8B-B14F-4D97-AF65-F5344CB8AC3E}">
        <p14:creationId xmlns:p14="http://schemas.microsoft.com/office/powerpoint/2010/main" val="3621404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0465" y="1573823"/>
            <a:ext cx="5094874" cy="4589233"/>
          </a:xfrm>
        </p:spPr>
        <p:txBody>
          <a:bodyPr/>
          <a:lstStyle/>
          <a:p>
            <a:r>
              <a:rPr lang="en-US" b="1" dirty="0"/>
              <a:t>Interact with other systems</a:t>
            </a:r>
          </a:p>
          <a:p>
            <a:pPr lvl="1"/>
            <a:r>
              <a:rPr lang="en-US" b="1" dirty="0"/>
              <a:t>Screen scraping</a:t>
            </a:r>
          </a:p>
          <a:p>
            <a:pPr lvl="1"/>
            <a:r>
              <a:rPr lang="en-US" b="1" dirty="0"/>
              <a:t>API</a:t>
            </a:r>
          </a:p>
          <a:p>
            <a:r>
              <a:rPr lang="en-US" b="1" dirty="0"/>
              <a:t>Decision system to determine actions</a:t>
            </a:r>
          </a:p>
          <a:p>
            <a:pPr lvl="1"/>
            <a:r>
              <a:rPr lang="en-US" b="1" dirty="0"/>
              <a:t>AI / ML</a:t>
            </a:r>
          </a:p>
          <a:p>
            <a:pPr lvl="1"/>
            <a:r>
              <a:rPr lang="en-US" b="1" dirty="0"/>
              <a:t>Script</a:t>
            </a:r>
          </a:p>
          <a:p>
            <a:r>
              <a:rPr lang="en-US" b="1" dirty="0"/>
              <a:t>Interface to program the bot</a:t>
            </a:r>
          </a:p>
          <a:p>
            <a:pPr lvl="1"/>
            <a:r>
              <a:rPr lang="en-US" b="1" dirty="0"/>
              <a:t>Automated learning</a:t>
            </a:r>
          </a:p>
          <a:p>
            <a:pPr lvl="1"/>
            <a:r>
              <a:rPr lang="en-US" b="1" dirty="0"/>
              <a:t>Scripting</a:t>
            </a:r>
          </a:p>
          <a:p>
            <a:pPr lvl="1"/>
            <a:r>
              <a:rPr lang="en-US" b="1" dirty="0"/>
              <a:t>Record macros</a:t>
            </a:r>
          </a:p>
          <a:p>
            <a:pPr lvl="1"/>
            <a:r>
              <a:rPr lang="en-US" b="1" dirty="0"/>
              <a:t>Code free</a:t>
            </a:r>
          </a:p>
          <a:p>
            <a:pPr lvl="1"/>
            <a:r>
              <a:rPr lang="en-US" b="1" dirty="0"/>
              <a:t>Rules engines</a:t>
            </a:r>
          </a:p>
          <a:p>
            <a:pPr lvl="1"/>
            <a:endParaRPr lang="en-US" b="1" dirty="0"/>
          </a:p>
          <a:p>
            <a:endParaRPr lang="en-US" b="1" dirty="0"/>
          </a:p>
          <a:p>
            <a:pPr lvl="2"/>
            <a:endParaRPr lang="en-US" b="1" dirty="0"/>
          </a:p>
          <a:p>
            <a:pPr lvl="1"/>
            <a:endParaRPr lang="en-US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6220047" y="1573822"/>
            <a:ext cx="5094874" cy="4589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SzPct val="100000"/>
              <a:buFont typeface="System Font Regular"/>
              <a:buChar char="▸"/>
              <a:defRPr sz="20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640080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E31837"/>
              </a:buClr>
              <a:buFont typeface="System Font Regular"/>
              <a:buChar char="–"/>
              <a:defRPr sz="18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1005840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E31837"/>
              </a:buClr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1600200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–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Char char="»"/>
              <a:defRPr sz="2000" kern="1200">
                <a:solidFill>
                  <a:schemeClr val="tx1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Crystallized Knowledge</a:t>
            </a:r>
          </a:p>
          <a:p>
            <a:pPr lvl="1"/>
            <a:r>
              <a:rPr lang="en-US" b="1" dirty="0"/>
              <a:t>Process is contained in the system</a:t>
            </a:r>
          </a:p>
          <a:p>
            <a:pPr lvl="1"/>
            <a:r>
              <a:rPr lang="en-US" b="1" dirty="0"/>
              <a:t>Automated governance</a:t>
            </a:r>
          </a:p>
          <a:p>
            <a:pPr lvl="1"/>
            <a:r>
              <a:rPr lang="en-US" b="1" dirty="0"/>
              <a:t>Onboarding is more automatic</a:t>
            </a:r>
          </a:p>
          <a:p>
            <a:pPr lvl="1"/>
            <a:r>
              <a:rPr lang="en-US" b="1" dirty="0"/>
              <a:t>Performance metrics become available</a:t>
            </a:r>
          </a:p>
          <a:p>
            <a:r>
              <a:rPr lang="en-US" b="1" dirty="0"/>
              <a:t>Integrates with AI</a:t>
            </a:r>
          </a:p>
          <a:p>
            <a:pPr lvl="1"/>
            <a:r>
              <a:rPr lang="en-US" b="1" dirty="0" err="1"/>
              <a:t>Chatbots</a:t>
            </a:r>
            <a:endParaRPr lang="en-US" b="1" dirty="0"/>
          </a:p>
          <a:p>
            <a:pPr lvl="1"/>
            <a:r>
              <a:rPr lang="en-US" b="1" dirty="0"/>
              <a:t>OCR / NLP</a:t>
            </a:r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pPr lvl="1"/>
            <a:endParaRPr lang="en-US" b="1" dirty="0"/>
          </a:p>
          <a:p>
            <a:endParaRPr lang="en-US" b="1" dirty="0"/>
          </a:p>
          <a:p>
            <a:pPr lvl="2"/>
            <a:endParaRPr lang="en-US" b="1" dirty="0"/>
          </a:p>
          <a:p>
            <a:pPr lvl="1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13367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444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D175CC-129C-5243-8A36-3F91E443A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45476"/>
            <a:ext cx="6096000" cy="4791456"/>
          </a:xfrm>
        </p:spPr>
        <p:txBody>
          <a:bodyPr/>
          <a:lstStyle/>
          <a:p>
            <a:pPr marL="502920" indent="-457200"/>
            <a:endParaRPr lang="en-US" sz="2800" b="1" dirty="0"/>
          </a:p>
          <a:p>
            <a:pPr marL="502920" indent="-457200"/>
            <a:r>
              <a:rPr lang="en-US" sz="2800" b="1" dirty="0"/>
              <a:t>Computer Vision</a:t>
            </a:r>
          </a:p>
          <a:p>
            <a:pPr marL="45720" indent="0">
              <a:buNone/>
            </a:pPr>
            <a:endParaRPr lang="en-US" sz="2800" b="1" dirty="0"/>
          </a:p>
          <a:p>
            <a:pPr marL="502920" indent="-457200"/>
            <a:r>
              <a:rPr lang="en-US" sz="2800" b="1" dirty="0"/>
              <a:t>Optical Character Recognition</a:t>
            </a:r>
          </a:p>
          <a:p>
            <a:pPr marL="45720" indent="0">
              <a:buNone/>
            </a:pPr>
            <a:endParaRPr lang="en-US" sz="2800" b="1" dirty="0"/>
          </a:p>
          <a:p>
            <a:pPr marL="502920" indent="-457200"/>
            <a:r>
              <a:rPr lang="en-US" sz="2800" b="1" dirty="0"/>
              <a:t>Natural Language Processing</a:t>
            </a:r>
          </a:p>
          <a:p>
            <a:pPr marL="45720" indent="0">
              <a:buNone/>
            </a:pPr>
            <a:endParaRPr lang="en-US" sz="2800" b="1" dirty="0"/>
          </a:p>
          <a:p>
            <a:pPr marL="502920" indent="-457200"/>
            <a:r>
              <a:rPr lang="en-US" sz="2800" b="1" dirty="0"/>
              <a:t>Task Mining/Process Discovery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D6AF4E-F407-FB4E-B6F9-E6F22BB95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RPA + Machine Learning &amp; </a:t>
            </a:r>
            <a:r>
              <a:rPr lang="en-US" b="1" dirty="0"/>
              <a:t>Artificial Intelligence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BFFBAD-2616-5A44-A5FB-9C2C8F06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8" name="Picture 10" descr="Using NLP (BERT) to improve OCR accuracy | by Ravi Ilango | States Title |  Medium">
            <a:extLst>
              <a:ext uri="{FF2B5EF4-FFF2-40B4-BE49-F238E27FC236}">
                <a16:creationId xmlns:a16="http://schemas.microsoft.com/office/drawing/2014/main" id="{8F6430C0-C057-3D4D-9C7E-38BA924E95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720"/>
          <a:stretch/>
        </p:blipFill>
        <p:spPr bwMode="auto">
          <a:xfrm>
            <a:off x="5630482" y="3065221"/>
            <a:ext cx="6227628" cy="254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What is Natural Language Processing? A Guide to NLP | Bold360">
            <a:extLst>
              <a:ext uri="{FF2B5EF4-FFF2-40B4-BE49-F238E27FC236}">
                <a16:creationId xmlns:a16="http://schemas.microsoft.com/office/drawing/2014/main" id="{C17024C8-7190-454D-9A30-1FADD8909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67" y="2171699"/>
            <a:ext cx="6266222" cy="385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rocess Mining - ML Wiki">
            <a:extLst>
              <a:ext uri="{FF2B5EF4-FFF2-40B4-BE49-F238E27FC236}">
                <a16:creationId xmlns:a16="http://schemas.microsoft.com/office/drawing/2014/main" id="{9989F6A5-322E-8C4A-B0F4-D92C40843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430" y="2319117"/>
            <a:ext cx="6091826" cy="264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1B0E28-4FCD-6649-8797-FC6BFB9F75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2180"/>
          <a:stretch/>
        </p:blipFill>
        <p:spPr>
          <a:xfrm>
            <a:off x="5919904" y="1815470"/>
            <a:ext cx="6138464" cy="35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90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Use Case – Computer Vision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-41804" y="6491132"/>
            <a:ext cx="619226" cy="341305"/>
          </a:xfrm>
        </p:spPr>
        <p:txBody>
          <a:bodyPr/>
          <a:lstStyle/>
          <a:p>
            <a:fld id="{267AD223-47A6-DE44-961B-16919FB079C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B853E5-EE58-AF4B-8811-B0D79AFFF746}"/>
              </a:ext>
            </a:extLst>
          </p:cNvPr>
          <p:cNvSpPr/>
          <p:nvPr/>
        </p:nvSpPr>
        <p:spPr>
          <a:xfrm>
            <a:off x="324328" y="1451052"/>
            <a:ext cx="118676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Aft>
                <a:spcPts val="600"/>
              </a:spcAft>
              <a:buClr>
                <a:srgbClr val="E21D38"/>
              </a:buClr>
              <a:buSzPct val="100000"/>
            </a:pPr>
            <a:r>
              <a:rPr lang="en-US" sz="20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Computer Vision:  </a:t>
            </a:r>
            <a:r>
              <a:rPr lang="en-US" dirty="0"/>
              <a:t>Analysis of visual data (images/videos) to detect objects, classify pictures and extract insights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 descr="How Does Computer Vision Work?. From Grokking Deep Learning for… | by  Manning Publications | Medium">
            <a:extLst>
              <a:ext uri="{FF2B5EF4-FFF2-40B4-BE49-F238E27FC236}">
                <a16:creationId xmlns:a16="http://schemas.microsoft.com/office/drawing/2014/main" id="{1ADD7700-429F-354D-A91C-57588F7992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0" t="14250" r="6549" b="54693"/>
          <a:stretch/>
        </p:blipFill>
        <p:spPr bwMode="auto">
          <a:xfrm>
            <a:off x="2222877" y="1851162"/>
            <a:ext cx="7746246" cy="2230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ow Does Computer Vision Work?. From Grokking Deep Learning for… | by  Manning Publications | Medium">
            <a:extLst>
              <a:ext uri="{FF2B5EF4-FFF2-40B4-BE49-F238E27FC236}">
                <a16:creationId xmlns:a16="http://schemas.microsoft.com/office/drawing/2014/main" id="{229563AA-D308-2041-B4A9-43FEA0673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0" t="61683" r="6775" b="7260"/>
          <a:stretch/>
        </p:blipFill>
        <p:spPr bwMode="auto">
          <a:xfrm>
            <a:off x="1865069" y="4131137"/>
            <a:ext cx="7746246" cy="218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6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Optical Character Recognition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11E338-05BE-DF4D-A3BB-8AA046E89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86" t="6204" r="4945" b="10034"/>
          <a:stretch/>
        </p:blipFill>
        <p:spPr>
          <a:xfrm>
            <a:off x="249604" y="2253006"/>
            <a:ext cx="4832820" cy="3296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A38BB6-BB79-3046-9FF8-458CB007FD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69"/>
          <a:stretch/>
        </p:blipFill>
        <p:spPr>
          <a:xfrm>
            <a:off x="5804180" y="2743694"/>
            <a:ext cx="5847350" cy="2474092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9CDBD272-618A-DE4D-B2B2-8DAFABCB2CFC}"/>
              </a:ext>
            </a:extLst>
          </p:cNvPr>
          <p:cNvSpPr/>
          <p:nvPr/>
        </p:nvSpPr>
        <p:spPr>
          <a:xfrm>
            <a:off x="5137009" y="3689720"/>
            <a:ext cx="612586" cy="42294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2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Use Case – Optical Character Recognition</a:t>
            </a:r>
            <a:endParaRPr lang="en-US" sz="1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7AD223-47A6-DE44-961B-16919FB079C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C2B692-C253-E74C-A826-741DF86F06A1}"/>
              </a:ext>
            </a:extLst>
          </p:cNvPr>
          <p:cNvSpPr/>
          <p:nvPr/>
        </p:nvSpPr>
        <p:spPr>
          <a:xfrm>
            <a:off x="336515" y="1476341"/>
            <a:ext cx="11425303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320" lvl="0" indent="-274320">
              <a:spcAft>
                <a:spcPts val="600"/>
              </a:spcAft>
              <a:buClr>
                <a:srgbClr val="E21D38"/>
              </a:buClr>
              <a:buSzPct val="100000"/>
              <a:buFont typeface="System Font Regular"/>
              <a:buChar char="▸"/>
            </a:pPr>
            <a:r>
              <a:rPr lang="en-US" sz="20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Optical Character Recognition</a:t>
            </a:r>
          </a:p>
          <a:p>
            <a:pPr marL="742950" lvl="1" indent="-285750">
              <a:spcAft>
                <a:spcPts val="600"/>
              </a:spcAft>
              <a:buClr>
                <a:srgbClr val="E21D38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Conversion of of images of typed, handwritten or scanned documents into machine-encoded text</a:t>
            </a:r>
            <a:endParaRPr lang="en-US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6" name="Picture 4" descr="Document Scanner and OCR - XpertUp">
            <a:extLst>
              <a:ext uri="{FF2B5EF4-FFF2-40B4-BE49-F238E27FC236}">
                <a16:creationId xmlns:a16="http://schemas.microsoft.com/office/drawing/2014/main" id="{E8FBB0D1-92F7-8D4A-AF01-B71397F0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82" y="2605060"/>
            <a:ext cx="5078972" cy="249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4BDE84-B14C-2F42-9F36-9FF788311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78" y="4808881"/>
            <a:ext cx="3600450" cy="13317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6EBD77D-E87E-6443-9B9C-231F45B5C6FD}"/>
              </a:ext>
            </a:extLst>
          </p:cNvPr>
          <p:cNvSpPr/>
          <p:nvPr/>
        </p:nvSpPr>
        <p:spPr>
          <a:xfrm>
            <a:off x="7056565" y="2619969"/>
            <a:ext cx="4693066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Aft>
                <a:spcPts val="600"/>
              </a:spcAft>
              <a:buClr>
                <a:srgbClr val="E21D38"/>
              </a:buClr>
              <a:buSzPct val="100000"/>
            </a:pPr>
            <a:r>
              <a:rPr lang="en-US" sz="2400" b="1" dirty="0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Extract Text From:</a:t>
            </a:r>
          </a:p>
          <a:p>
            <a:pPr lvl="0" algn="ctr">
              <a:spcAft>
                <a:spcPts val="600"/>
              </a:spcAft>
              <a:buClr>
                <a:srgbClr val="E21D38"/>
              </a:buClr>
              <a:buSzPct val="100000"/>
            </a:pPr>
            <a:endParaRPr lang="en-US" sz="2000" b="1" dirty="0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Scanned Documents</a:t>
            </a: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PDFs</a:t>
            </a:r>
          </a:p>
          <a:p>
            <a:pPr marL="45720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Handwritten Notes</a:t>
            </a: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r>
              <a:rPr lang="en-US" sz="2000" dirty="0">
                <a:latin typeface="Segoe UI" panose="020B0502040204020203" pitchFamily="34" charset="0"/>
                <a:cs typeface="Segoe UI" panose="020B0502040204020203" pitchFamily="34" charset="0"/>
              </a:rPr>
              <a:t>Images</a:t>
            </a:r>
          </a:p>
          <a:p>
            <a:pPr marL="457200" lvl="0" indent="-457200">
              <a:spcAft>
                <a:spcPts val="600"/>
              </a:spcAft>
              <a:buClr>
                <a:schemeClr val="tx1"/>
              </a:buClr>
              <a:buSzPct val="100000"/>
              <a:buFont typeface="+mj-lt"/>
              <a:buAutoNum type="arabicPeriod"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459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Attain Theme">
      <a:dk1>
        <a:sysClr val="windowText" lastClr="000000"/>
      </a:dk1>
      <a:lt1>
        <a:sysClr val="window" lastClr="FFFFFF"/>
      </a:lt1>
      <a:dk2>
        <a:srgbClr val="95A0A9"/>
      </a:dk2>
      <a:lt2>
        <a:srgbClr val="DAD3CC"/>
      </a:lt2>
      <a:accent1>
        <a:srgbClr val="BDD8F1"/>
      </a:accent1>
      <a:accent2>
        <a:srgbClr val="DAD3CC"/>
      </a:accent2>
      <a:accent3>
        <a:srgbClr val="9CC5CA"/>
      </a:accent3>
      <a:accent4>
        <a:srgbClr val="6C73A6"/>
      </a:accent4>
      <a:accent5>
        <a:srgbClr val="EFD6BD"/>
      </a:accent5>
      <a:accent6>
        <a:srgbClr val="E21D38"/>
      </a:accent6>
      <a:hlink>
        <a:srgbClr val="E21D38"/>
      </a:hlink>
      <a:folHlink>
        <a:srgbClr val="E21D38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latin typeface="Segoe UI" panose="020B0502040204020203" pitchFamily="34" charset="0"/>
            <a:cs typeface="Segoe UI" panose="020B0502040204020203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9880B574B32549A6978F29AA63FC41" ma:contentTypeVersion="12" ma:contentTypeDescription="Create a new document." ma:contentTypeScope="" ma:versionID="739a7038503ce9ab927fbe0e3720d8b0">
  <xsd:schema xmlns:xsd="http://www.w3.org/2001/XMLSchema" xmlns:xs="http://www.w3.org/2001/XMLSchema" xmlns:p="http://schemas.microsoft.com/office/2006/metadata/properties" xmlns:ns2="cb0f8f2b-86f2-464c-9796-ea31af0c29aa" xmlns:ns3="25309bdf-0f6f-4d0a-a338-e8742aefa647" targetNamespace="http://schemas.microsoft.com/office/2006/metadata/properties" ma:root="true" ma:fieldsID="e77b9309e07c8cc37465327d6c71faba" ns2:_="" ns3:_="">
    <xsd:import namespace="cb0f8f2b-86f2-464c-9796-ea31af0c29aa"/>
    <xsd:import namespace="25309bdf-0f6f-4d0a-a338-e8742aefa6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0f8f2b-86f2-464c-9796-ea31af0c29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309bdf-0f6f-4d0a-a338-e8742aefa647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AB12896-1668-4D65-841D-0B2768B8607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101600-FFC3-4B42-A548-975B85CB466F}"/>
</file>

<file path=customXml/itemProps3.xml><?xml version="1.0" encoding="utf-8"?>
<ds:datastoreItem xmlns:ds="http://schemas.openxmlformats.org/officeDocument/2006/customXml" ds:itemID="{B8BEE852-CCF2-4C34-A7F6-3D8C63F10B9F}">
  <ds:schemaRefs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1b2494c3-56c6-4044-9e2d-aa4d19909b49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12232</TotalTime>
  <Words>705</Words>
  <Application>Microsoft Office PowerPoint</Application>
  <PresentationFormat>Widescreen</PresentationFormat>
  <Paragraphs>151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What Is It? </vt:lpstr>
      <vt:lpstr>Advantages</vt:lpstr>
      <vt:lpstr>RPA: An Overview</vt:lpstr>
      <vt:lpstr>Operations</vt:lpstr>
      <vt:lpstr>PowerPoint Presentation</vt:lpstr>
      <vt:lpstr>RPA + Machine Learning &amp; Artificial Intelligence </vt:lpstr>
      <vt:lpstr>Use Case – Computer Vision</vt:lpstr>
      <vt:lpstr>Optical Character Recognition</vt:lpstr>
      <vt:lpstr>Use Case – Optical Character Recognition</vt:lpstr>
      <vt:lpstr>Use Case – Natural Language Processing</vt:lpstr>
      <vt:lpstr>Use Case – Task Mining</vt:lpstr>
      <vt:lpstr>Recent Advancements</vt:lpstr>
      <vt:lpstr>Current Strengths &amp; Limitations</vt:lpstr>
      <vt:lpstr>References &amp;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Attain SEC Org Structure</dc:title>
  <dc:creator>Anthony M. Sulfaro</dc:creator>
  <cp:lastModifiedBy>Joe</cp:lastModifiedBy>
  <cp:revision>120</cp:revision>
  <dcterms:created xsi:type="dcterms:W3CDTF">2020-06-11T17:17:24Z</dcterms:created>
  <dcterms:modified xsi:type="dcterms:W3CDTF">2021-03-18T18:22:27Z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0x010100A79880B574B32549A6978F29AA63FC41</vt:lpwstr>
  </property>
</Properties>
</file>